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</p:sldMasterIdLst>
  <p:notesMasterIdLst>
    <p:notesMasterId r:id="rId22"/>
  </p:notesMasterIdLst>
  <p:sldIdLst>
    <p:sldId id="281" r:id="rId2"/>
    <p:sldId id="302" r:id="rId3"/>
    <p:sldId id="283" r:id="rId4"/>
    <p:sldId id="287" r:id="rId5"/>
    <p:sldId id="306" r:id="rId6"/>
    <p:sldId id="298" r:id="rId7"/>
    <p:sldId id="288" r:id="rId8"/>
    <p:sldId id="308" r:id="rId9"/>
    <p:sldId id="299" r:id="rId10"/>
    <p:sldId id="309" r:id="rId11"/>
    <p:sldId id="291" r:id="rId12"/>
    <p:sldId id="293" r:id="rId13"/>
    <p:sldId id="292" r:id="rId14"/>
    <p:sldId id="303" r:id="rId15"/>
    <p:sldId id="297" r:id="rId16"/>
    <p:sldId id="294" r:id="rId17"/>
    <p:sldId id="301" r:id="rId18"/>
    <p:sldId id="304" r:id="rId19"/>
    <p:sldId id="305" r:id="rId20"/>
    <p:sldId id="310" r:id="rId2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38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 snapToGrid="0">
      <p:cViewPr varScale="1">
        <p:scale>
          <a:sx n="82" d="100"/>
          <a:sy n="82" d="100"/>
        </p:scale>
        <p:origin x="71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oogle Shape;11;p2"/>
          <p:cNvGrpSpPr/>
          <p:nvPr/>
        </p:nvGrpSpPr>
        <p:grpSpPr>
          <a:xfrm flipH="1">
            <a:off x="9394774" y="0"/>
            <a:ext cx="2825449" cy="5744340"/>
            <a:chOff x="2429900" y="42589"/>
            <a:chExt cx="825817" cy="1634422"/>
          </a:xfrm>
        </p:grpSpPr>
        <p:sp>
          <p:nvSpPr>
            <p:cNvPr id="12" name="Google Shape;12;p2"/>
            <p:cNvSpPr/>
            <p:nvPr/>
          </p:nvSpPr>
          <p:spPr>
            <a:xfrm>
              <a:off x="2438166" y="42589"/>
              <a:ext cx="817551" cy="1634422"/>
            </a:xfrm>
            <a:custGeom>
              <a:avLst/>
              <a:gdLst/>
              <a:ahLst/>
              <a:cxnLst/>
              <a:rect l="l" t="t" r="r" b="b"/>
              <a:pathLst>
                <a:path w="817551" h="1634422" extrusionOk="0">
                  <a:moveTo>
                    <a:pt x="485597" y="721"/>
                  </a:moveTo>
                  <a:lnTo>
                    <a:pt x="812665" y="0"/>
                  </a:lnTo>
                  <a:cubicBezTo>
                    <a:pt x="812665" y="0"/>
                    <a:pt x="859393" y="627589"/>
                    <a:pt x="663848" y="1041348"/>
                  </a:cubicBezTo>
                  <a:cubicBezTo>
                    <a:pt x="490042" y="1409108"/>
                    <a:pt x="11056" y="1634423"/>
                    <a:pt x="11056" y="1634423"/>
                  </a:cubicBezTo>
                  <a:lnTo>
                    <a:pt x="0" y="1287430"/>
                  </a:lnTo>
                  <a:cubicBezTo>
                    <a:pt x="0" y="1287430"/>
                    <a:pt x="275434" y="1125246"/>
                    <a:pt x="395619" y="860373"/>
                  </a:cubicBezTo>
                  <a:cubicBezTo>
                    <a:pt x="587367" y="437801"/>
                    <a:pt x="485597" y="721"/>
                    <a:pt x="485597" y="7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429900" y="42589"/>
              <a:ext cx="360580" cy="1059641"/>
            </a:xfrm>
            <a:custGeom>
              <a:avLst/>
              <a:gdLst/>
              <a:ahLst/>
              <a:cxnLst/>
              <a:rect l="l" t="t" r="r" b="b"/>
              <a:pathLst>
                <a:path w="360580" h="1059641" extrusionOk="0">
                  <a:moveTo>
                    <a:pt x="8197" y="1059642"/>
                  </a:moveTo>
                  <a:lnTo>
                    <a:pt x="0" y="2392"/>
                  </a:lnTo>
                  <a:lnTo>
                    <a:pt x="314944" y="0"/>
                  </a:lnTo>
                  <a:cubicBezTo>
                    <a:pt x="314944" y="0"/>
                    <a:pt x="385928" y="247339"/>
                    <a:pt x="350839" y="457592"/>
                  </a:cubicBezTo>
                  <a:cubicBezTo>
                    <a:pt x="298756" y="769666"/>
                    <a:pt x="8197" y="1059642"/>
                    <a:pt x="8197" y="1059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>
            <a:off x="128" y="2"/>
            <a:ext cx="6958526" cy="6858056"/>
            <a:chOff x="3599167" y="76925"/>
            <a:chExt cx="1918429" cy="1890730"/>
          </a:xfrm>
        </p:grpSpPr>
        <p:sp>
          <p:nvSpPr>
            <p:cNvPr id="15" name="Google Shape;15;p2"/>
            <p:cNvSpPr/>
            <p:nvPr/>
          </p:nvSpPr>
          <p:spPr>
            <a:xfrm>
              <a:off x="3602454" y="76925"/>
              <a:ext cx="1915142" cy="1885548"/>
            </a:xfrm>
            <a:custGeom>
              <a:avLst/>
              <a:gdLst/>
              <a:ahLst/>
              <a:cxnLst/>
              <a:rect l="l" t="t" r="r" b="b"/>
              <a:pathLst>
                <a:path w="1915142" h="1885548" extrusionOk="0">
                  <a:moveTo>
                    <a:pt x="3522" y="230632"/>
                  </a:moveTo>
                  <a:lnTo>
                    <a:pt x="0" y="5282"/>
                  </a:lnTo>
                  <a:lnTo>
                    <a:pt x="676049" y="0"/>
                  </a:lnTo>
                  <a:cubicBezTo>
                    <a:pt x="676049" y="0"/>
                    <a:pt x="1213033" y="227111"/>
                    <a:pt x="1531661" y="589784"/>
                  </a:cubicBezTo>
                  <a:cubicBezTo>
                    <a:pt x="1723421" y="808023"/>
                    <a:pt x="1787826" y="866190"/>
                    <a:pt x="1874982" y="1190133"/>
                  </a:cubicBezTo>
                  <a:cubicBezTo>
                    <a:pt x="1962138" y="1514072"/>
                    <a:pt x="1880285" y="1885549"/>
                    <a:pt x="1880285" y="1885549"/>
                  </a:cubicBezTo>
                  <a:lnTo>
                    <a:pt x="1424305" y="1883788"/>
                  </a:lnTo>
                  <a:cubicBezTo>
                    <a:pt x="1424305" y="1883788"/>
                    <a:pt x="1529353" y="1359576"/>
                    <a:pt x="1276386" y="966543"/>
                  </a:cubicBezTo>
                  <a:cubicBezTo>
                    <a:pt x="818665" y="255280"/>
                    <a:pt x="3522" y="230632"/>
                    <a:pt x="3522" y="2306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599167" y="514939"/>
              <a:ext cx="1244903" cy="1452716"/>
            </a:xfrm>
            <a:custGeom>
              <a:avLst/>
              <a:gdLst/>
              <a:ahLst/>
              <a:cxnLst/>
              <a:rect l="l" t="t" r="r" b="b"/>
              <a:pathLst>
                <a:path w="1244903" h="1452716" extrusionOk="0">
                  <a:moveTo>
                    <a:pt x="0" y="547381"/>
                  </a:moveTo>
                  <a:lnTo>
                    <a:pt x="6364" y="47"/>
                  </a:lnTo>
                  <a:cubicBezTo>
                    <a:pt x="6364" y="47"/>
                    <a:pt x="410395" y="-14697"/>
                    <a:pt x="930806" y="480555"/>
                  </a:cubicBezTo>
                  <a:cubicBezTo>
                    <a:pt x="1358814" y="887877"/>
                    <a:pt x="1225145" y="1447943"/>
                    <a:pt x="1225145" y="1447943"/>
                  </a:cubicBezTo>
                  <a:lnTo>
                    <a:pt x="626913" y="1452716"/>
                  </a:lnTo>
                  <a:cubicBezTo>
                    <a:pt x="626913" y="1452716"/>
                    <a:pt x="642012" y="1082390"/>
                    <a:pt x="485269" y="856055"/>
                  </a:cubicBezTo>
                  <a:cubicBezTo>
                    <a:pt x="328562" y="629720"/>
                    <a:pt x="0" y="547381"/>
                    <a:pt x="0" y="5473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602349" y="1304168"/>
              <a:ext cx="440642" cy="663487"/>
            </a:xfrm>
            <a:custGeom>
              <a:avLst/>
              <a:gdLst/>
              <a:ahLst/>
              <a:cxnLst/>
              <a:rect l="l" t="t" r="r" b="b"/>
              <a:pathLst>
                <a:path w="440642" h="663487" extrusionOk="0">
                  <a:moveTo>
                    <a:pt x="0" y="0"/>
                  </a:moveTo>
                  <a:lnTo>
                    <a:pt x="0" y="658715"/>
                  </a:lnTo>
                  <a:lnTo>
                    <a:pt x="423236" y="663488"/>
                  </a:lnTo>
                  <a:cubicBezTo>
                    <a:pt x="423236" y="663488"/>
                    <a:pt x="462818" y="489362"/>
                    <a:pt x="422604" y="380301"/>
                  </a:cubicBezTo>
                  <a:cubicBezTo>
                    <a:pt x="317592" y="95495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" name="Google Shape;18;p2"/>
          <p:cNvSpPr/>
          <p:nvPr/>
        </p:nvSpPr>
        <p:spPr>
          <a:xfrm>
            <a:off x="1767750" y="1337650"/>
            <a:ext cx="8656500" cy="3794400"/>
          </a:xfrm>
          <a:prstGeom prst="roundRect">
            <a:avLst>
              <a:gd name="adj" fmla="val 651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9" name="Google Shape;19;p2"/>
          <p:cNvSpPr txBox="1">
            <a:spLocks noGrp="1"/>
          </p:cNvSpPr>
          <p:nvPr>
            <p:ph type="ctrTitle"/>
          </p:nvPr>
        </p:nvSpPr>
        <p:spPr>
          <a:xfrm>
            <a:off x="2189100" y="1565700"/>
            <a:ext cx="7813800" cy="3269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581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ubTitle" idx="1"/>
          </p:nvPr>
        </p:nvSpPr>
        <p:spPr>
          <a:xfrm>
            <a:off x="2189100" y="5361126"/>
            <a:ext cx="7813800" cy="594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" name="Google Shape;22;p2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 rot="10800000" flipH="1">
            <a:off x="8074821" y="23"/>
            <a:ext cx="4117188" cy="6857950"/>
            <a:chOff x="1863741" y="46170"/>
            <a:chExt cx="1139170" cy="1897502"/>
          </a:xfrm>
        </p:grpSpPr>
        <p:sp>
          <p:nvSpPr>
            <p:cNvPr id="43" name="Google Shape;43;p4"/>
            <p:cNvSpPr/>
            <p:nvPr/>
          </p:nvSpPr>
          <p:spPr>
            <a:xfrm>
              <a:off x="1863741" y="46170"/>
              <a:ext cx="1139170" cy="1894423"/>
            </a:xfrm>
            <a:custGeom>
              <a:avLst/>
              <a:gdLst/>
              <a:ahLst/>
              <a:cxnLst/>
              <a:rect l="l" t="t" r="r" b="b"/>
              <a:pathLst>
                <a:path w="1139170" h="1894423" extrusionOk="0">
                  <a:moveTo>
                    <a:pt x="1139170" y="189686"/>
                  </a:moveTo>
                  <a:lnTo>
                    <a:pt x="1138838" y="0"/>
                  </a:lnTo>
                  <a:lnTo>
                    <a:pt x="681817" y="1499"/>
                  </a:lnTo>
                  <a:cubicBezTo>
                    <a:pt x="681817" y="1499"/>
                    <a:pt x="241381" y="290953"/>
                    <a:pt x="72319" y="820841"/>
                  </a:cubicBezTo>
                  <a:cubicBezTo>
                    <a:pt x="-133783" y="1466837"/>
                    <a:pt x="166142" y="1894424"/>
                    <a:pt x="166142" y="1894424"/>
                  </a:cubicBezTo>
                  <a:lnTo>
                    <a:pt x="518366" y="1891347"/>
                  </a:lnTo>
                  <a:cubicBezTo>
                    <a:pt x="518366" y="1891347"/>
                    <a:pt x="209785" y="1487162"/>
                    <a:pt x="341483" y="1025405"/>
                  </a:cubicBezTo>
                  <a:cubicBezTo>
                    <a:pt x="590653" y="151775"/>
                    <a:pt x="1139170" y="189686"/>
                    <a:pt x="1139170" y="1896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4"/>
            <p:cNvSpPr/>
            <p:nvPr/>
          </p:nvSpPr>
          <p:spPr>
            <a:xfrm>
              <a:off x="2312396" y="377903"/>
              <a:ext cx="688637" cy="1565769"/>
            </a:xfrm>
            <a:custGeom>
              <a:avLst/>
              <a:gdLst/>
              <a:ahLst/>
              <a:cxnLst/>
              <a:rect l="l" t="t" r="r" b="b"/>
              <a:pathLst>
                <a:path w="704488" h="1565769" extrusionOk="0">
                  <a:moveTo>
                    <a:pt x="704489" y="0"/>
                  </a:moveTo>
                  <a:cubicBezTo>
                    <a:pt x="704489" y="0"/>
                    <a:pt x="419136" y="11334"/>
                    <a:pt x="169237" y="307616"/>
                  </a:cubicBezTo>
                  <a:cubicBezTo>
                    <a:pt x="-236818" y="789035"/>
                    <a:pt x="215378" y="1565769"/>
                    <a:pt x="215378" y="1565769"/>
                  </a:cubicBezTo>
                  <a:lnTo>
                    <a:pt x="581442" y="1561155"/>
                  </a:lnTo>
                  <a:cubicBezTo>
                    <a:pt x="581442" y="1561155"/>
                    <a:pt x="329454" y="1206834"/>
                    <a:pt x="386107" y="879782"/>
                  </a:cubicBezTo>
                  <a:cubicBezTo>
                    <a:pt x="453784" y="489110"/>
                    <a:pt x="701416" y="449118"/>
                    <a:pt x="701416" y="449118"/>
                  </a:cubicBezTo>
                  <a:lnTo>
                    <a:pt x="70448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4"/>
            <p:cNvSpPr/>
            <p:nvPr/>
          </p:nvSpPr>
          <p:spPr>
            <a:xfrm>
              <a:off x="2812620" y="994672"/>
              <a:ext cx="189331" cy="845944"/>
            </a:xfrm>
            <a:custGeom>
              <a:avLst/>
              <a:gdLst/>
              <a:ahLst/>
              <a:cxnLst/>
              <a:rect l="l" t="t" r="r" b="b"/>
              <a:pathLst>
                <a:path w="189331" h="845944" extrusionOk="0">
                  <a:moveTo>
                    <a:pt x="189332" y="0"/>
                  </a:moveTo>
                  <a:lnTo>
                    <a:pt x="187793" y="845945"/>
                  </a:lnTo>
                  <a:cubicBezTo>
                    <a:pt x="187793" y="845945"/>
                    <a:pt x="-6075" y="625767"/>
                    <a:pt x="147" y="421434"/>
                  </a:cubicBezTo>
                  <a:cubicBezTo>
                    <a:pt x="9376" y="118432"/>
                    <a:pt x="189332" y="0"/>
                    <a:pt x="1893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" name="Google Shape;46;p4"/>
          <p:cNvGrpSpPr/>
          <p:nvPr/>
        </p:nvGrpSpPr>
        <p:grpSpPr>
          <a:xfrm>
            <a:off x="-23600" y="16"/>
            <a:ext cx="3092599" cy="6136610"/>
            <a:chOff x="2453556" y="42589"/>
            <a:chExt cx="823683" cy="1634424"/>
          </a:xfrm>
        </p:grpSpPr>
        <p:sp>
          <p:nvSpPr>
            <p:cNvPr id="47" name="Google Shape;47;p4"/>
            <p:cNvSpPr/>
            <p:nvPr/>
          </p:nvSpPr>
          <p:spPr>
            <a:xfrm>
              <a:off x="2453556" y="42591"/>
              <a:ext cx="823683" cy="1634422"/>
            </a:xfrm>
            <a:custGeom>
              <a:avLst/>
              <a:gdLst/>
              <a:ahLst/>
              <a:cxnLst/>
              <a:rect l="l" t="t" r="r" b="b"/>
              <a:pathLst>
                <a:path w="817551" h="1634422" extrusionOk="0">
                  <a:moveTo>
                    <a:pt x="485597" y="721"/>
                  </a:moveTo>
                  <a:lnTo>
                    <a:pt x="812665" y="0"/>
                  </a:lnTo>
                  <a:cubicBezTo>
                    <a:pt x="812665" y="0"/>
                    <a:pt x="859393" y="627589"/>
                    <a:pt x="663848" y="1041348"/>
                  </a:cubicBezTo>
                  <a:cubicBezTo>
                    <a:pt x="490042" y="1409108"/>
                    <a:pt x="11056" y="1634423"/>
                    <a:pt x="11056" y="1634423"/>
                  </a:cubicBezTo>
                  <a:lnTo>
                    <a:pt x="0" y="1287430"/>
                  </a:lnTo>
                  <a:cubicBezTo>
                    <a:pt x="0" y="1287430"/>
                    <a:pt x="275434" y="1125246"/>
                    <a:pt x="395619" y="860373"/>
                  </a:cubicBezTo>
                  <a:cubicBezTo>
                    <a:pt x="587367" y="437801"/>
                    <a:pt x="485597" y="721"/>
                    <a:pt x="485597" y="7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4"/>
            <p:cNvSpPr/>
            <p:nvPr/>
          </p:nvSpPr>
          <p:spPr>
            <a:xfrm>
              <a:off x="2453558" y="42589"/>
              <a:ext cx="360580" cy="1059641"/>
            </a:xfrm>
            <a:custGeom>
              <a:avLst/>
              <a:gdLst/>
              <a:ahLst/>
              <a:cxnLst/>
              <a:rect l="l" t="t" r="r" b="b"/>
              <a:pathLst>
                <a:path w="360580" h="1059641" extrusionOk="0">
                  <a:moveTo>
                    <a:pt x="8197" y="1059642"/>
                  </a:moveTo>
                  <a:lnTo>
                    <a:pt x="0" y="2392"/>
                  </a:lnTo>
                  <a:lnTo>
                    <a:pt x="314944" y="0"/>
                  </a:lnTo>
                  <a:cubicBezTo>
                    <a:pt x="314944" y="0"/>
                    <a:pt x="385928" y="247339"/>
                    <a:pt x="350839" y="457592"/>
                  </a:cubicBezTo>
                  <a:cubicBezTo>
                    <a:pt x="298756" y="769666"/>
                    <a:pt x="8197" y="1059642"/>
                    <a:pt x="8197" y="1059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" name="Google Shape;49;p4"/>
          <p:cNvSpPr/>
          <p:nvPr/>
        </p:nvSpPr>
        <p:spPr>
          <a:xfrm>
            <a:off x="1257750" y="1119000"/>
            <a:ext cx="9676500" cy="4620000"/>
          </a:xfrm>
          <a:prstGeom prst="roundRect">
            <a:avLst>
              <a:gd name="adj" fmla="val 651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0" name="Google Shape;50;p4"/>
          <p:cNvSpPr txBox="1">
            <a:spLocks noGrp="1"/>
          </p:cNvSpPr>
          <p:nvPr>
            <p:ph type="title"/>
          </p:nvPr>
        </p:nvSpPr>
        <p:spPr>
          <a:xfrm>
            <a:off x="1650375" y="1653000"/>
            <a:ext cx="8992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None/>
              <a:defRPr sz="40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5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5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5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5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5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5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5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5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4"/>
          <p:cNvSpPr txBox="1">
            <a:spLocks noGrp="1"/>
          </p:cNvSpPr>
          <p:nvPr>
            <p:ph type="body" idx="1"/>
          </p:nvPr>
        </p:nvSpPr>
        <p:spPr>
          <a:xfrm>
            <a:off x="1650375" y="2596273"/>
            <a:ext cx="8992500" cy="2789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556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" name="Google Shape;53;p4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3"/>
          <p:cNvSpPr txBox="1">
            <a:spLocks noGrp="1"/>
          </p:cNvSpPr>
          <p:nvPr>
            <p:ph type="title"/>
          </p:nvPr>
        </p:nvSpPr>
        <p:spPr>
          <a:xfrm>
            <a:off x="1257750" y="565850"/>
            <a:ext cx="9676500" cy="741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1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and image left">
  <p:cSld name="ONE_COLUMN_TEXT_1">
    <p:bg>
      <p:bgPr>
        <a:solidFill>
          <a:schemeClr val="accent3"/>
        </a:solid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5"/>
          <p:cNvSpPr/>
          <p:nvPr/>
        </p:nvSpPr>
        <p:spPr>
          <a:xfrm>
            <a:off x="3008575" y="910675"/>
            <a:ext cx="8424600" cy="4022100"/>
          </a:xfrm>
          <a:prstGeom prst="roundRect">
            <a:avLst>
              <a:gd name="adj" fmla="val 651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63" name="Google Shape;263;p15"/>
          <p:cNvSpPr>
            <a:spLocks noGrp="1"/>
          </p:cNvSpPr>
          <p:nvPr>
            <p:ph type="pic" idx="2"/>
          </p:nvPr>
        </p:nvSpPr>
        <p:spPr>
          <a:xfrm>
            <a:off x="759275" y="589975"/>
            <a:ext cx="4663500" cy="4663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64" name="Google Shape;264;p15"/>
          <p:cNvSpPr txBox="1">
            <a:spLocks noGrp="1"/>
          </p:cNvSpPr>
          <p:nvPr>
            <p:ph type="title"/>
          </p:nvPr>
        </p:nvSpPr>
        <p:spPr>
          <a:xfrm>
            <a:off x="5464675" y="1419625"/>
            <a:ext cx="5792700" cy="3004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50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265" name="Google Shape;265;p15"/>
          <p:cNvSpPr txBox="1">
            <a:spLocks noGrp="1"/>
          </p:cNvSpPr>
          <p:nvPr>
            <p:ph type="body" idx="1"/>
          </p:nvPr>
        </p:nvSpPr>
        <p:spPr>
          <a:xfrm>
            <a:off x="758825" y="5410925"/>
            <a:ext cx="10674300" cy="857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66" name="Google Shape;266;p1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7" name="Google Shape;267;p15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and image right">
  <p:cSld name="ONE_COLUMN_TEXT_1_1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oogle Shape;269;p16"/>
          <p:cNvGrpSpPr/>
          <p:nvPr/>
        </p:nvGrpSpPr>
        <p:grpSpPr>
          <a:xfrm>
            <a:off x="8430675" y="-2"/>
            <a:ext cx="3822994" cy="5743579"/>
            <a:chOff x="1197296" y="42072"/>
            <a:chExt cx="1089731" cy="1637187"/>
          </a:xfrm>
        </p:grpSpPr>
        <p:sp>
          <p:nvSpPr>
            <p:cNvPr id="270" name="Google Shape;270;p16"/>
            <p:cNvSpPr/>
            <p:nvPr/>
          </p:nvSpPr>
          <p:spPr>
            <a:xfrm>
              <a:off x="1945353" y="42072"/>
              <a:ext cx="324097" cy="778989"/>
            </a:xfrm>
            <a:custGeom>
              <a:avLst/>
              <a:gdLst/>
              <a:ahLst/>
              <a:cxnLst/>
              <a:rect l="l" t="t" r="r" b="b"/>
              <a:pathLst>
                <a:path w="324097" h="778989" extrusionOk="0">
                  <a:moveTo>
                    <a:pt x="912" y="0"/>
                  </a:moveTo>
                  <a:lnTo>
                    <a:pt x="184773" y="9360"/>
                  </a:lnTo>
                  <a:cubicBezTo>
                    <a:pt x="184773" y="9360"/>
                    <a:pt x="204496" y="147415"/>
                    <a:pt x="220515" y="225818"/>
                  </a:cubicBezTo>
                  <a:cubicBezTo>
                    <a:pt x="254782" y="393562"/>
                    <a:pt x="317884" y="466137"/>
                    <a:pt x="317884" y="466137"/>
                  </a:cubicBezTo>
                  <a:lnTo>
                    <a:pt x="324098" y="778968"/>
                  </a:lnTo>
                  <a:cubicBezTo>
                    <a:pt x="324098" y="778968"/>
                    <a:pt x="227510" y="782660"/>
                    <a:pt x="160432" y="691958"/>
                  </a:cubicBezTo>
                  <a:cubicBezTo>
                    <a:pt x="-21879" y="445423"/>
                    <a:pt x="912" y="0"/>
                    <a:pt x="9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16"/>
            <p:cNvSpPr/>
            <p:nvPr/>
          </p:nvSpPr>
          <p:spPr>
            <a:xfrm>
              <a:off x="1505555" y="48287"/>
              <a:ext cx="775262" cy="1250073"/>
            </a:xfrm>
            <a:custGeom>
              <a:avLst/>
              <a:gdLst/>
              <a:ahLst/>
              <a:cxnLst/>
              <a:rect l="l" t="t" r="r" b="b"/>
              <a:pathLst>
                <a:path w="775262" h="1250073" extrusionOk="0">
                  <a:moveTo>
                    <a:pt x="435" y="0"/>
                  </a:moveTo>
                  <a:lnTo>
                    <a:pt x="311194" y="4144"/>
                  </a:lnTo>
                  <a:cubicBezTo>
                    <a:pt x="311194" y="4144"/>
                    <a:pt x="362406" y="432545"/>
                    <a:pt x="425140" y="586301"/>
                  </a:cubicBezTo>
                  <a:cubicBezTo>
                    <a:pt x="530796" y="845267"/>
                    <a:pt x="769045" y="903273"/>
                    <a:pt x="769045" y="903273"/>
                  </a:cubicBezTo>
                  <a:lnTo>
                    <a:pt x="775263" y="1249254"/>
                  </a:lnTo>
                  <a:cubicBezTo>
                    <a:pt x="775263" y="1249254"/>
                    <a:pt x="410834" y="1281032"/>
                    <a:pt x="224183" y="948851"/>
                  </a:cubicBezTo>
                  <a:cubicBezTo>
                    <a:pt x="-20283" y="513790"/>
                    <a:pt x="435" y="0"/>
                    <a:pt x="4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16"/>
            <p:cNvSpPr/>
            <p:nvPr/>
          </p:nvSpPr>
          <p:spPr>
            <a:xfrm>
              <a:off x="1197296" y="42073"/>
              <a:ext cx="1089731" cy="1637186"/>
            </a:xfrm>
            <a:custGeom>
              <a:avLst/>
              <a:gdLst/>
              <a:ahLst/>
              <a:cxnLst/>
              <a:rect l="l" t="t" r="r" b="b"/>
              <a:pathLst>
                <a:path w="1089731" h="1629041" extrusionOk="0">
                  <a:moveTo>
                    <a:pt x="0" y="0"/>
                  </a:moveTo>
                  <a:lnTo>
                    <a:pt x="215462" y="6215"/>
                  </a:lnTo>
                  <a:cubicBezTo>
                    <a:pt x="215462" y="6215"/>
                    <a:pt x="208880" y="622296"/>
                    <a:pt x="406060" y="969569"/>
                  </a:cubicBezTo>
                  <a:cubicBezTo>
                    <a:pt x="683672" y="1458497"/>
                    <a:pt x="1089731" y="1400488"/>
                    <a:pt x="1089731" y="1400488"/>
                  </a:cubicBezTo>
                  <a:lnTo>
                    <a:pt x="1081445" y="1628377"/>
                  </a:lnTo>
                  <a:cubicBezTo>
                    <a:pt x="1081445" y="1628377"/>
                    <a:pt x="499288" y="1661527"/>
                    <a:pt x="261040" y="1259609"/>
                  </a:cubicBezTo>
                  <a:cubicBezTo>
                    <a:pt x="-2060" y="81577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3" name="Google Shape;273;p16"/>
          <p:cNvGrpSpPr/>
          <p:nvPr/>
        </p:nvGrpSpPr>
        <p:grpSpPr>
          <a:xfrm>
            <a:off x="-46852" y="937564"/>
            <a:ext cx="4314190" cy="5920442"/>
            <a:chOff x="29752" y="253859"/>
            <a:chExt cx="1229745" cy="1687601"/>
          </a:xfrm>
        </p:grpSpPr>
        <p:sp>
          <p:nvSpPr>
            <p:cNvPr id="274" name="Google Shape;274;p16"/>
            <p:cNvSpPr/>
            <p:nvPr/>
          </p:nvSpPr>
          <p:spPr>
            <a:xfrm>
              <a:off x="29752" y="689014"/>
              <a:ext cx="851808" cy="1252446"/>
            </a:xfrm>
            <a:custGeom>
              <a:avLst/>
              <a:gdLst/>
              <a:ahLst/>
              <a:cxnLst/>
              <a:rect l="l" t="t" r="r" b="b"/>
              <a:pathLst>
                <a:path w="851808" h="1252446" extrusionOk="0">
                  <a:moveTo>
                    <a:pt x="9292" y="380500"/>
                  </a:moveTo>
                  <a:lnTo>
                    <a:pt x="0" y="2608"/>
                  </a:lnTo>
                  <a:cubicBezTo>
                    <a:pt x="0" y="2608"/>
                    <a:pt x="255543" y="-33012"/>
                    <a:pt x="456878" y="159031"/>
                  </a:cubicBezTo>
                  <a:cubicBezTo>
                    <a:pt x="827961" y="512983"/>
                    <a:pt x="851809" y="1252446"/>
                    <a:pt x="851809" y="1252446"/>
                  </a:cubicBezTo>
                  <a:lnTo>
                    <a:pt x="489405" y="1252446"/>
                  </a:lnTo>
                  <a:cubicBezTo>
                    <a:pt x="489405" y="1252446"/>
                    <a:pt x="447591" y="823483"/>
                    <a:pt x="357760" y="685603"/>
                  </a:cubicBezTo>
                  <a:cubicBezTo>
                    <a:pt x="157972" y="378954"/>
                    <a:pt x="9292" y="380500"/>
                    <a:pt x="9292" y="3805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16"/>
            <p:cNvSpPr/>
            <p:nvPr/>
          </p:nvSpPr>
          <p:spPr>
            <a:xfrm>
              <a:off x="46827" y="253859"/>
              <a:ext cx="1212670" cy="1684503"/>
            </a:xfrm>
            <a:custGeom>
              <a:avLst/>
              <a:gdLst/>
              <a:ahLst/>
              <a:cxnLst/>
              <a:rect l="l" t="t" r="r" b="b"/>
              <a:pathLst>
                <a:path w="1212670" h="1684503" extrusionOk="0">
                  <a:moveTo>
                    <a:pt x="3098" y="259657"/>
                  </a:moveTo>
                  <a:lnTo>
                    <a:pt x="0" y="10309"/>
                  </a:lnTo>
                  <a:cubicBezTo>
                    <a:pt x="0" y="10309"/>
                    <a:pt x="247799" y="-54738"/>
                    <a:pt x="613305" y="141953"/>
                  </a:cubicBezTo>
                  <a:cubicBezTo>
                    <a:pt x="879922" y="285427"/>
                    <a:pt x="1064505" y="586620"/>
                    <a:pt x="1158462" y="1134700"/>
                  </a:cubicBezTo>
                  <a:cubicBezTo>
                    <a:pt x="1214217" y="1459934"/>
                    <a:pt x="1212666" y="1684504"/>
                    <a:pt x="1212666" y="1684504"/>
                  </a:cubicBezTo>
                  <a:lnTo>
                    <a:pt x="969515" y="1681407"/>
                  </a:lnTo>
                  <a:cubicBezTo>
                    <a:pt x="969515" y="1681407"/>
                    <a:pt x="966876" y="1501217"/>
                    <a:pt x="928532" y="1287359"/>
                  </a:cubicBezTo>
                  <a:cubicBezTo>
                    <a:pt x="896633" y="1109440"/>
                    <a:pt x="832867" y="902491"/>
                    <a:pt x="791410" y="809461"/>
                  </a:cubicBezTo>
                  <a:cubicBezTo>
                    <a:pt x="531221" y="225584"/>
                    <a:pt x="3098" y="259657"/>
                    <a:pt x="3098" y="2596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16"/>
            <p:cNvSpPr/>
            <p:nvPr/>
          </p:nvSpPr>
          <p:spPr>
            <a:xfrm>
              <a:off x="43107" y="1232228"/>
              <a:ext cx="346365" cy="706256"/>
            </a:xfrm>
            <a:custGeom>
              <a:avLst/>
              <a:gdLst/>
              <a:ahLst/>
              <a:cxnLst/>
              <a:rect l="l" t="t" r="r" b="b"/>
              <a:pathLst>
                <a:path w="346365" h="706256" extrusionOk="0">
                  <a:moveTo>
                    <a:pt x="0" y="385305"/>
                  </a:moveTo>
                  <a:lnTo>
                    <a:pt x="6316" y="0"/>
                  </a:lnTo>
                  <a:cubicBezTo>
                    <a:pt x="6316" y="0"/>
                    <a:pt x="194186" y="35413"/>
                    <a:pt x="265663" y="283794"/>
                  </a:cubicBezTo>
                  <a:cubicBezTo>
                    <a:pt x="308307" y="431979"/>
                    <a:pt x="346365" y="706256"/>
                    <a:pt x="346365" y="706256"/>
                  </a:cubicBezTo>
                  <a:lnTo>
                    <a:pt x="101435" y="706256"/>
                  </a:lnTo>
                  <a:cubicBezTo>
                    <a:pt x="101435" y="706256"/>
                    <a:pt x="85598" y="618594"/>
                    <a:pt x="71190" y="545517"/>
                  </a:cubicBezTo>
                  <a:cubicBezTo>
                    <a:pt x="42596" y="400493"/>
                    <a:pt x="0" y="385305"/>
                    <a:pt x="0" y="3853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7" name="Google Shape;277;p16"/>
          <p:cNvSpPr txBox="1">
            <a:spLocks noGrp="1"/>
          </p:cNvSpPr>
          <p:nvPr>
            <p:ph type="title"/>
          </p:nvPr>
        </p:nvSpPr>
        <p:spPr>
          <a:xfrm>
            <a:off x="915563" y="1296563"/>
            <a:ext cx="5162400" cy="1854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70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278" name="Google Shape;278;p16"/>
          <p:cNvSpPr txBox="1">
            <a:spLocks noGrp="1"/>
          </p:cNvSpPr>
          <p:nvPr>
            <p:ph type="body" idx="1"/>
          </p:nvPr>
        </p:nvSpPr>
        <p:spPr>
          <a:xfrm>
            <a:off x="915563" y="3288649"/>
            <a:ext cx="5162400" cy="242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41275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2pPr>
            <a:lvl3pPr marL="1371600" lvl="2" indent="-41275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3pPr>
            <a:lvl4pPr marL="1828800" lvl="3" indent="-41275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4pPr>
            <a:lvl5pPr marL="2286000" lvl="4" indent="-41275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5pPr>
            <a:lvl6pPr marL="2743200" lvl="5" indent="-41275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6pPr>
            <a:lvl7pPr marL="3200400" lvl="6" indent="-41275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7pPr>
            <a:lvl8pPr marL="3657600" lvl="7" indent="-41275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8pPr>
            <a:lvl9pPr marL="4114800" lvl="8" indent="-41275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9pPr>
          </a:lstStyle>
          <a:p>
            <a:endParaRPr/>
          </a:p>
        </p:txBody>
      </p:sp>
      <p:sp>
        <p:nvSpPr>
          <p:cNvPr id="279" name="Google Shape;279;p1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0" name="Google Shape;280;p16"/>
          <p:cNvSpPr>
            <a:spLocks noGrp="1"/>
          </p:cNvSpPr>
          <p:nvPr>
            <p:ph type="pic" idx="2"/>
          </p:nvPr>
        </p:nvSpPr>
        <p:spPr>
          <a:xfrm>
            <a:off x="6265850" y="708600"/>
            <a:ext cx="5486400" cy="5486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1" name="Google Shape;281;p16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ECEBE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clonica"/>
              <a:buNone/>
              <a:defRPr sz="4000">
                <a:solidFill>
                  <a:schemeClr val="dk1"/>
                </a:solidFill>
                <a:latin typeface="Aclonica"/>
                <a:ea typeface="Aclonica"/>
                <a:cs typeface="Aclonica"/>
                <a:sym typeface="Aclon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clonica"/>
              <a:buNone/>
              <a:defRPr sz="4500">
                <a:solidFill>
                  <a:schemeClr val="dk1"/>
                </a:solidFill>
                <a:latin typeface="Aclonica"/>
                <a:ea typeface="Aclonica"/>
                <a:cs typeface="Aclonica"/>
                <a:sym typeface="Aclon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clonica"/>
              <a:buNone/>
              <a:defRPr sz="4500">
                <a:solidFill>
                  <a:schemeClr val="dk1"/>
                </a:solidFill>
                <a:latin typeface="Aclonica"/>
                <a:ea typeface="Aclonica"/>
                <a:cs typeface="Aclonica"/>
                <a:sym typeface="Aclon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clonica"/>
              <a:buNone/>
              <a:defRPr sz="4500">
                <a:solidFill>
                  <a:schemeClr val="dk1"/>
                </a:solidFill>
                <a:latin typeface="Aclonica"/>
                <a:ea typeface="Aclonica"/>
                <a:cs typeface="Aclonica"/>
                <a:sym typeface="Aclon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clonica"/>
              <a:buNone/>
              <a:defRPr sz="4500">
                <a:solidFill>
                  <a:schemeClr val="dk1"/>
                </a:solidFill>
                <a:latin typeface="Aclonica"/>
                <a:ea typeface="Aclonica"/>
                <a:cs typeface="Aclonica"/>
                <a:sym typeface="Aclon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clonica"/>
              <a:buNone/>
              <a:defRPr sz="4500">
                <a:solidFill>
                  <a:schemeClr val="dk1"/>
                </a:solidFill>
                <a:latin typeface="Aclonica"/>
                <a:ea typeface="Aclonica"/>
                <a:cs typeface="Aclonica"/>
                <a:sym typeface="Aclon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clonica"/>
              <a:buNone/>
              <a:defRPr sz="4500">
                <a:solidFill>
                  <a:schemeClr val="dk1"/>
                </a:solidFill>
                <a:latin typeface="Aclonica"/>
                <a:ea typeface="Aclonica"/>
                <a:cs typeface="Aclonica"/>
                <a:sym typeface="Aclon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clonica"/>
              <a:buNone/>
              <a:defRPr sz="4500">
                <a:solidFill>
                  <a:schemeClr val="dk1"/>
                </a:solidFill>
                <a:latin typeface="Aclonica"/>
                <a:ea typeface="Aclonica"/>
                <a:cs typeface="Aclonica"/>
                <a:sym typeface="Aclon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clonica"/>
              <a:buNone/>
              <a:defRPr sz="4500">
                <a:solidFill>
                  <a:schemeClr val="dk1"/>
                </a:solidFill>
                <a:latin typeface="Aclonica"/>
                <a:ea typeface="Aclonica"/>
                <a:cs typeface="Aclonica"/>
                <a:sym typeface="Aclon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●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○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■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●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○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■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●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○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■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9" r:id="rId3"/>
    <p:sldLayoutId id="2147483661" r:id="rId4"/>
    <p:sldLayoutId id="2147483662" r:id="rId5"/>
    <p:sldLayoutId id="2147483667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dic.academic.ru/dic.nsf/ogegova/278298" TargetMode="Externa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A5E102-81B1-46BE-AB8C-1F92CFC9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9468" y="1343609"/>
            <a:ext cx="8602825" cy="3788228"/>
          </a:xfrm>
        </p:spPr>
        <p:txBody>
          <a:bodyPr>
            <a:normAutofit/>
          </a:bodyPr>
          <a:lstStyle/>
          <a:p>
            <a:r>
              <a:rPr lang="ru-RU" sz="8800" b="1" dirty="0"/>
              <a:t>Портрет семьи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2052D3A-7D08-4276-8541-D87427AB8B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78200" y="5160448"/>
            <a:ext cx="7813800" cy="989666"/>
          </a:xfrm>
        </p:spPr>
        <p:txBody>
          <a:bodyPr>
            <a:noAutofit/>
          </a:bodyPr>
          <a:lstStyle/>
          <a:p>
            <a:pPr algn="r"/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Сапожникова Надежда Сергеевна </a:t>
            </a:r>
          </a:p>
          <a:p>
            <a:pPr algn="r"/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3-1/1</a:t>
            </a:r>
          </a:p>
          <a:p>
            <a:pPr algn="r"/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 </a:t>
            </a:r>
            <a:r>
              <a:rPr lang="ru-RU" sz="1600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Лобашева</a:t>
            </a: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Елена Валерьевна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E8EFFA1E-8841-41AC-8223-9AB98D6BFDDD}"/>
              </a:ext>
            </a:extLst>
          </p:cNvPr>
          <p:cNvSpPr txBox="1">
            <a:spLocks/>
          </p:cNvSpPr>
          <p:nvPr/>
        </p:nvSpPr>
        <p:spPr>
          <a:xfrm>
            <a:off x="669507" y="291807"/>
            <a:ext cx="10852986" cy="1220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Didact Gothic"/>
              <a:buNone/>
              <a:defRPr sz="20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55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Didact Gothic"/>
              <a:buNone/>
              <a:defRPr sz="37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55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Didact Gothic"/>
              <a:buNone/>
              <a:defRPr sz="37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55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Didact Gothic"/>
              <a:buNone/>
              <a:defRPr sz="37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55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Didact Gothic"/>
              <a:buNone/>
              <a:defRPr sz="37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55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Didact Gothic"/>
              <a:buNone/>
              <a:defRPr sz="37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55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Didact Gothic"/>
              <a:buNone/>
              <a:defRPr sz="37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55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Didact Gothic"/>
              <a:buNone/>
              <a:defRPr sz="37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55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Didact Gothic"/>
              <a:buNone/>
              <a:defRPr sz="37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 по образованию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профессиональное образовательное учреждение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колледж № 1 им. Н.А. Некрасова Санкт-Петербурга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(ГБПОУ Некрасовский педколледж № 1)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F45172-6B31-43DF-B5F1-FD7189979D82}"/>
              </a:ext>
            </a:extLst>
          </p:cNvPr>
          <p:cNvSpPr txBox="1"/>
          <p:nvPr/>
        </p:nvSpPr>
        <p:spPr>
          <a:xfrm>
            <a:off x="4471506" y="6170586"/>
            <a:ext cx="3650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Санкт–Петербург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</a:p>
        </p:txBody>
      </p:sp>
    </p:spTree>
    <p:extLst>
      <p:ext uri="{BB962C8B-B14F-4D97-AF65-F5344CB8AC3E}">
        <p14:creationId xmlns:p14="http://schemas.microsoft.com/office/powerpoint/2010/main" val="217203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88CB2E-D733-412E-9DC8-634230F37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8000" b="1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F5BB48-B761-402D-B05B-98F4DD06A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8350" y="3307308"/>
            <a:ext cx="6316825" cy="2776249"/>
          </a:xfrm>
        </p:spPr>
        <p:txBody>
          <a:bodyPr>
            <a:noAutofit/>
          </a:bodyPr>
          <a:lstStyle/>
          <a:p>
            <a:pPr marL="101600" indent="0">
              <a:buNone/>
            </a:pPr>
            <a:r>
              <a:rPr lang="ru-RU" sz="2400" dirty="0">
                <a:solidFill>
                  <a:schemeClr val="bg2"/>
                </a:solidFill>
                <a:latin typeface="Aclonica"/>
              </a:rPr>
              <a:t>Семья – это </a:t>
            </a:r>
            <a:r>
              <a:rPr lang="ru-RU" sz="2400" b="1" i="0" dirty="0">
                <a:solidFill>
                  <a:schemeClr val="bg2"/>
                </a:solidFill>
                <a:effectLst/>
                <a:latin typeface="Aclonica"/>
              </a:rPr>
              <a:t>1.</a:t>
            </a:r>
            <a:r>
              <a:rPr lang="ru-RU" sz="2400" b="0" i="0" dirty="0">
                <a:solidFill>
                  <a:schemeClr val="bg2"/>
                </a:solidFill>
                <a:effectLst/>
                <a:latin typeface="Aclonica"/>
              </a:rPr>
              <a:t> Группа живущих вместе близких </a:t>
            </a:r>
          </a:p>
          <a:p>
            <a:pPr marL="101600" indent="0">
              <a:buNone/>
            </a:pPr>
            <a:r>
              <a:rPr lang="ru-RU" sz="2400" b="0" i="0" dirty="0">
                <a:solidFill>
                  <a:schemeClr val="bg2"/>
                </a:solidFill>
                <a:effectLst/>
                <a:latin typeface="Aclonica"/>
              </a:rPr>
              <a:t>родственников.</a:t>
            </a:r>
          </a:p>
          <a:p>
            <a:pPr marL="101600" indent="0">
              <a:buNone/>
            </a:pPr>
            <a:r>
              <a:rPr lang="ru-RU" sz="2400" b="1" i="0" dirty="0">
                <a:solidFill>
                  <a:schemeClr val="bg2"/>
                </a:solidFill>
                <a:effectLst/>
                <a:latin typeface="Aclonica"/>
              </a:rPr>
              <a:t>2.</a:t>
            </a:r>
            <a:r>
              <a:rPr lang="ru-RU" sz="2400" b="0" i="0" dirty="0">
                <a:solidFill>
                  <a:schemeClr val="bg2"/>
                </a:solidFill>
                <a:effectLst/>
                <a:latin typeface="Aclonica"/>
              </a:rPr>
              <a:t> </a:t>
            </a:r>
            <a:r>
              <a:rPr lang="ru-RU" sz="2400" b="0" i="0" u="sng" dirty="0">
                <a:solidFill>
                  <a:schemeClr val="bg2"/>
                </a:solidFill>
                <a:effectLst/>
                <a:latin typeface="Aclonic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перен.</a:t>
            </a:r>
            <a:r>
              <a:rPr lang="ru-RU" sz="2400" b="0" i="0" dirty="0">
                <a:solidFill>
                  <a:schemeClr val="bg2"/>
                </a:solidFill>
                <a:effectLst/>
                <a:latin typeface="Aclonica"/>
              </a:rPr>
              <a:t> Объединение людей, сплочённых общими интересами.</a:t>
            </a:r>
          </a:p>
          <a:p>
            <a:pPr marL="101600" indent="0" algn="r">
              <a:buNone/>
            </a:pPr>
            <a:r>
              <a:rPr lang="ru-RU" sz="2400" dirty="0">
                <a:solidFill>
                  <a:schemeClr val="bg2"/>
                </a:solidFill>
                <a:latin typeface="Aclonica"/>
              </a:rPr>
              <a:t>Толковый словарь Ожегова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6474591-E5BD-4217-8B8F-6613D361380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16646" r="166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9190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DC77543-F590-431A-B59F-26CABDAFA9E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16668" r="16668"/>
          <a:stretch>
            <a:fillRect/>
          </a:stretch>
        </p:blipFill>
        <p:spPr>
          <a:xfrm>
            <a:off x="665969" y="589975"/>
            <a:ext cx="4663500" cy="4663500"/>
          </a:xfr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9495B51-90A5-4719-8AAF-44C489908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4675" y="1419625"/>
            <a:ext cx="5732060" cy="3004200"/>
          </a:xfrm>
        </p:spPr>
        <p:txBody>
          <a:bodyPr>
            <a:normAutofit/>
          </a:bodyPr>
          <a:lstStyle/>
          <a:p>
            <a:pPr algn="ctr"/>
            <a:r>
              <a:rPr lang="ru-RU" sz="7200" b="1" dirty="0"/>
              <a:t>Традиции в семье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A78A7FD-2570-4FDD-8171-B2EC0A47D0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67" y="5158455"/>
            <a:ext cx="11915192" cy="162489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700" dirty="0">
                <a:solidFill>
                  <a:schemeClr val="bg2"/>
                </a:solidFill>
                <a:effectLst/>
                <a:latin typeface="Aclonica"/>
                <a:ea typeface="Calibri" panose="020F0502020204030204" pitchFamily="34" charset="0"/>
                <a:cs typeface="Times New Roman" panose="02020603050405020304" pitchFamily="18" charset="0"/>
              </a:rPr>
              <a:t>В крепком союзе всегда есть семейные традиции и ценности.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700" i="0" dirty="0">
                <a:solidFill>
                  <a:schemeClr val="bg2"/>
                </a:solidFill>
                <a:effectLst/>
                <a:latin typeface="Aclonica"/>
                <a:ea typeface="Calibri" panose="020F0502020204030204" pitchFamily="34" charset="0"/>
                <a:cs typeface="Times New Roman" panose="02020603050405020304" pitchFamily="18" charset="0"/>
              </a:rPr>
              <a:t>Они приносят радость и удовлетворение и, как правило, не нарушаются просто так.</a:t>
            </a:r>
            <a:endParaRPr lang="ru-RU" sz="2700" dirty="0">
              <a:solidFill>
                <a:schemeClr val="bg2"/>
              </a:solidFill>
              <a:latin typeface="Aclonic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312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15E4BC-24EB-4CE7-8C7B-635C74BA2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1755" y="1090576"/>
            <a:ext cx="8992500" cy="1279399"/>
          </a:xfrm>
        </p:spPr>
        <p:txBody>
          <a:bodyPr>
            <a:noAutofit/>
          </a:bodyPr>
          <a:lstStyle/>
          <a:p>
            <a:r>
              <a:rPr lang="ru-RU" sz="4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сновные тенденции в развитии современной семьи:</a:t>
            </a:r>
            <a:endParaRPr lang="ru-RU" sz="44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881902-F4BD-41C7-BC95-93DB3FE1B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8726" y="2537926"/>
            <a:ext cx="9554547" cy="2950383"/>
          </a:xfrm>
        </p:spPr>
        <p:txBody>
          <a:bodyPr>
            <a:normAutofit fontScale="92500" lnSpcReduction="20000"/>
          </a:bodyPr>
          <a:lstStyle/>
          <a:p>
            <a:pPr algn="l">
              <a:buFont typeface="Wingdings" panose="05000000000000000000" pitchFamily="2" charset="2"/>
              <a:buChar char="ü"/>
            </a:pPr>
            <a:r>
              <a:rPr lang="ru-RU" sz="4000" b="1" dirty="0">
                <a:solidFill>
                  <a:schemeClr val="bg2"/>
                </a:solidFill>
                <a:effectLst/>
                <a:latin typeface="Aclonica"/>
                <a:ea typeface="Times New Roman" panose="02020603050405020304" pitchFamily="18" charset="0"/>
              </a:rPr>
              <a:t>Увеличение возраста лиц, заключающих брак</a:t>
            </a:r>
          </a:p>
          <a:p>
            <a:pPr marL="101600" indent="0" algn="l">
              <a:buNone/>
            </a:pPr>
            <a:r>
              <a:rPr lang="ru-RU" sz="2400" dirty="0">
                <a:solidFill>
                  <a:schemeClr val="bg2"/>
                </a:solidFill>
                <a:effectLst/>
                <a:latin typeface="Aclonica"/>
                <a:ea typeface="Times New Roman" panose="02020603050405020304" pitchFamily="18" charset="0"/>
              </a:rPr>
              <a:t>С</a:t>
            </a:r>
            <a:r>
              <a:rPr lang="ru-RU" sz="2400" dirty="0">
                <a:solidFill>
                  <a:schemeClr val="bg2"/>
                </a:solidFill>
                <a:latin typeface="Aclonica"/>
              </a:rPr>
              <a:t>редний возраст заключения брака в России увеличился на один год за последние 10 лет. Если женщины в 2012 году выходили замуж в 21,9 года, то в 2022-м этот показатель увеличился до 23,2. Мужчины раньше предпочитали создавать семью в 24,2 года, сейчас же — в 25,4. 65,9% женщин и 56,8% мужчин уверены, что регистрация брака обязательна. </a:t>
            </a:r>
          </a:p>
          <a:p>
            <a:endParaRPr lang="ru-RU" b="1" dirty="0">
              <a:solidFill>
                <a:srgbClr val="333333"/>
              </a:solidFill>
              <a:latin typeface="Aclonica"/>
            </a:endParaRPr>
          </a:p>
          <a:p>
            <a:endParaRPr lang="ru-RU" sz="2000" dirty="0">
              <a:latin typeface="Aclonica"/>
            </a:endParaRPr>
          </a:p>
          <a:p>
            <a:endParaRPr lang="ru-RU" sz="2000" dirty="0">
              <a:latin typeface="Aclonica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7854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8E6B9FB-C821-4543-B20A-0704C5B76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9750" y="2801546"/>
            <a:ext cx="8992500" cy="2789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5400" b="1" dirty="0">
                <a:solidFill>
                  <a:schemeClr val="bg2"/>
                </a:solidFill>
                <a:effectLst/>
                <a:latin typeface="Aclonica"/>
                <a:ea typeface="Times New Roman" panose="02020603050405020304" pitchFamily="18" charset="0"/>
              </a:rPr>
              <a:t>Откладывание рождения первого ребенка</a:t>
            </a:r>
          </a:p>
          <a:p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A9DC1B8-735C-4765-B248-DB645E4D549C}"/>
              </a:ext>
            </a:extLst>
          </p:cNvPr>
          <p:cNvSpPr txBox="1">
            <a:spLocks/>
          </p:cNvSpPr>
          <p:nvPr/>
        </p:nvSpPr>
        <p:spPr>
          <a:xfrm>
            <a:off x="1491755" y="1090576"/>
            <a:ext cx="8992500" cy="1279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Aclonica"/>
              <a:buNone/>
              <a:defRPr sz="4000" b="0" i="0" u="none" strike="noStrike" cap="none">
                <a:solidFill>
                  <a:schemeClr val="accent6"/>
                </a:solidFill>
                <a:latin typeface="Aclonica"/>
                <a:ea typeface="Aclonica"/>
                <a:cs typeface="Aclonica"/>
                <a:sym typeface="Aclonic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500"/>
              <a:buFont typeface="Aclonica"/>
              <a:buNone/>
              <a:defRPr sz="4500" b="0" i="0" u="none" strike="noStrike" cap="none">
                <a:solidFill>
                  <a:schemeClr val="accent6"/>
                </a:solidFill>
                <a:latin typeface="Aclonica"/>
                <a:ea typeface="Aclonica"/>
                <a:cs typeface="Aclonica"/>
                <a:sym typeface="Aclonic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500"/>
              <a:buFont typeface="Aclonica"/>
              <a:buNone/>
              <a:defRPr sz="4500" b="0" i="0" u="none" strike="noStrike" cap="none">
                <a:solidFill>
                  <a:schemeClr val="accent6"/>
                </a:solidFill>
                <a:latin typeface="Aclonica"/>
                <a:ea typeface="Aclonica"/>
                <a:cs typeface="Aclonica"/>
                <a:sym typeface="Aclonic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500"/>
              <a:buFont typeface="Aclonica"/>
              <a:buNone/>
              <a:defRPr sz="4500" b="0" i="0" u="none" strike="noStrike" cap="none">
                <a:solidFill>
                  <a:schemeClr val="accent6"/>
                </a:solidFill>
                <a:latin typeface="Aclonica"/>
                <a:ea typeface="Aclonica"/>
                <a:cs typeface="Aclonica"/>
                <a:sym typeface="Aclonic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500"/>
              <a:buFont typeface="Aclonica"/>
              <a:buNone/>
              <a:defRPr sz="4500" b="0" i="0" u="none" strike="noStrike" cap="none">
                <a:solidFill>
                  <a:schemeClr val="accent6"/>
                </a:solidFill>
                <a:latin typeface="Aclonica"/>
                <a:ea typeface="Aclonica"/>
                <a:cs typeface="Aclonica"/>
                <a:sym typeface="Aclonic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500"/>
              <a:buFont typeface="Aclonica"/>
              <a:buNone/>
              <a:defRPr sz="4500" b="0" i="0" u="none" strike="noStrike" cap="none">
                <a:solidFill>
                  <a:schemeClr val="accent6"/>
                </a:solidFill>
                <a:latin typeface="Aclonica"/>
                <a:ea typeface="Aclonica"/>
                <a:cs typeface="Aclonica"/>
                <a:sym typeface="Aclonic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500"/>
              <a:buFont typeface="Aclonica"/>
              <a:buNone/>
              <a:defRPr sz="4500" b="0" i="0" u="none" strike="noStrike" cap="none">
                <a:solidFill>
                  <a:schemeClr val="accent6"/>
                </a:solidFill>
                <a:latin typeface="Aclonica"/>
                <a:ea typeface="Aclonica"/>
                <a:cs typeface="Aclonica"/>
                <a:sym typeface="Aclonic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500"/>
              <a:buFont typeface="Aclonica"/>
              <a:buNone/>
              <a:defRPr sz="4500" b="0" i="0" u="none" strike="noStrike" cap="none">
                <a:solidFill>
                  <a:schemeClr val="accent6"/>
                </a:solidFill>
                <a:latin typeface="Aclonica"/>
                <a:ea typeface="Aclonica"/>
                <a:cs typeface="Aclonica"/>
                <a:sym typeface="Aclonic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500"/>
              <a:buFont typeface="Aclonica"/>
              <a:buNone/>
              <a:defRPr sz="4500" b="0" i="0" u="none" strike="noStrike" cap="none">
                <a:solidFill>
                  <a:schemeClr val="accent6"/>
                </a:solidFill>
                <a:latin typeface="Aclonica"/>
                <a:ea typeface="Aclonica"/>
                <a:cs typeface="Aclonica"/>
                <a:sym typeface="Aclonica"/>
              </a:defRPr>
            </a:lvl9pPr>
          </a:lstStyle>
          <a:p>
            <a:r>
              <a:rPr lang="ru-RU" sz="4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тенденции в развитии современной семьи: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279455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15E4BC-24EB-4CE7-8C7B-635C74BA2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1755" y="1090576"/>
            <a:ext cx="8992500" cy="1279399"/>
          </a:xfrm>
        </p:spPr>
        <p:txBody>
          <a:bodyPr>
            <a:noAutofit/>
          </a:bodyPr>
          <a:lstStyle/>
          <a:p>
            <a:r>
              <a:rPr lang="ru-RU" sz="4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сновные тенденции в развитии современной семьи:</a:t>
            </a:r>
            <a:endParaRPr lang="ru-RU" sz="44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881902-F4BD-41C7-BC95-93DB3FE1B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8726" y="2593910"/>
            <a:ext cx="9554547" cy="2509936"/>
          </a:xfrm>
        </p:spPr>
        <p:txBody>
          <a:bodyPr>
            <a:normAutofit fontScale="25000" lnSpcReduction="20000"/>
          </a:bodyPr>
          <a:lstStyle/>
          <a:p>
            <a:pPr algn="l">
              <a:buFont typeface="Wingdings" panose="05000000000000000000" pitchFamily="2" charset="2"/>
              <a:buChar char="ü"/>
            </a:pPr>
            <a:r>
              <a:rPr lang="ru-RU" sz="19200" b="1" dirty="0" err="1">
                <a:solidFill>
                  <a:schemeClr val="bg2"/>
                </a:solidFill>
                <a:latin typeface="Aclonica"/>
              </a:rPr>
              <a:t>Однодетность</a:t>
            </a:r>
            <a:endParaRPr lang="ru-RU" sz="19200" b="1" dirty="0">
              <a:solidFill>
                <a:schemeClr val="bg2"/>
              </a:solidFill>
              <a:latin typeface="Aclonica"/>
            </a:endParaRPr>
          </a:p>
          <a:p>
            <a:pPr algn="l">
              <a:buFont typeface="Wingdings" panose="05000000000000000000" pitchFamily="2" charset="2"/>
              <a:buChar char="ü"/>
            </a:pPr>
            <a:r>
              <a:rPr lang="ru-RU" sz="19200" b="1" dirty="0">
                <a:solidFill>
                  <a:schemeClr val="bg2"/>
                </a:solidFill>
                <a:effectLst/>
                <a:latin typeface="Aclonica"/>
                <a:ea typeface="Calibri" panose="020F0502020204030204" pitchFamily="34" charset="0"/>
              </a:rPr>
              <a:t>Увеличение числа разв</a:t>
            </a:r>
            <a:r>
              <a:rPr lang="ru-RU" sz="19200" b="1" dirty="0">
                <a:effectLst/>
                <a:latin typeface="Aclonica"/>
                <a:ea typeface="Calibri" panose="020F0502020204030204" pitchFamily="34" charset="0"/>
              </a:rPr>
              <a:t>одов</a:t>
            </a:r>
          </a:p>
          <a:p>
            <a:pPr marL="101600" indent="0" algn="l">
              <a:buNone/>
            </a:pPr>
            <a:r>
              <a:rPr lang="ru-RU" sz="11200" dirty="0">
                <a:latin typeface="Aclonica"/>
              </a:rPr>
              <a:t>По официальным данным Росстата, за 2022 год в России развелись 683 тысячи пар, а всего только за семь месяцев 2023 года насчитали уже 400 тысяч разводов. 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7200" b="1" dirty="0">
              <a:solidFill>
                <a:schemeClr val="bg2"/>
              </a:solidFill>
              <a:latin typeface="Aclonica"/>
            </a:endParaRPr>
          </a:p>
          <a:p>
            <a:endParaRPr lang="ru-RU" b="1" dirty="0">
              <a:solidFill>
                <a:srgbClr val="333333"/>
              </a:solidFill>
              <a:latin typeface="Aclonica"/>
            </a:endParaRPr>
          </a:p>
          <a:p>
            <a:endParaRPr lang="ru-RU" sz="2000" dirty="0">
              <a:latin typeface="Aclonica"/>
            </a:endParaRPr>
          </a:p>
          <a:p>
            <a:endParaRPr lang="ru-RU" sz="2000" dirty="0">
              <a:latin typeface="Aclonica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3420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15E4BC-24EB-4CE7-8C7B-635C74BA2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1755" y="1090576"/>
            <a:ext cx="8992500" cy="1279399"/>
          </a:xfrm>
        </p:spPr>
        <p:txBody>
          <a:bodyPr>
            <a:noAutofit/>
          </a:bodyPr>
          <a:lstStyle/>
          <a:p>
            <a:r>
              <a:rPr lang="ru-RU" sz="4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сновные тенденции в развитии современной семьи:</a:t>
            </a:r>
            <a:endParaRPr lang="ru-RU" sz="44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881902-F4BD-41C7-BC95-93DB3FE1B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8726" y="2481943"/>
            <a:ext cx="9554547" cy="295038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6000" b="1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Распространение семей партнёрского типа</a:t>
            </a:r>
          </a:p>
          <a:p>
            <a:endParaRPr lang="ru-RU" sz="2000" dirty="0">
              <a:latin typeface="Aclonica"/>
            </a:endParaRPr>
          </a:p>
          <a:p>
            <a:endParaRPr lang="ru-RU" sz="2000" dirty="0">
              <a:latin typeface="Aclonica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0082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1C74EC5-926B-4764-B177-67360381B6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6000" b="1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Изменение положения женщины в семье</a:t>
            </a:r>
            <a:endParaRPr lang="ru-RU" sz="6000" b="1" dirty="0">
              <a:solidFill>
                <a:schemeClr val="bg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64F966F-CE60-4F7A-A33D-C6EFA8D4D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1755" y="1090576"/>
            <a:ext cx="8992500" cy="1279399"/>
          </a:xfrm>
        </p:spPr>
        <p:txBody>
          <a:bodyPr>
            <a:noAutofit/>
          </a:bodyPr>
          <a:lstStyle/>
          <a:p>
            <a:r>
              <a:rPr lang="ru-RU" sz="4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сновные тенденции в развитии современной семьи: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830546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15E4BC-24EB-4CE7-8C7B-635C74BA2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1755" y="1090576"/>
            <a:ext cx="8992500" cy="1279399"/>
          </a:xfrm>
        </p:spPr>
        <p:txBody>
          <a:bodyPr>
            <a:noAutofit/>
          </a:bodyPr>
          <a:lstStyle/>
          <a:p>
            <a:r>
              <a:rPr lang="ru-RU" sz="4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сновные тенденции в развитии современной семьи:</a:t>
            </a:r>
            <a:endParaRPr lang="ru-RU" sz="44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881902-F4BD-41C7-BC95-93DB3FE1B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8726" y="2537926"/>
            <a:ext cx="9554547" cy="295038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4300" b="1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Рост юридически не оформленных гражданских браков и рожденных в них детей</a:t>
            </a:r>
          </a:p>
          <a:p>
            <a:endParaRPr lang="ru-RU" b="1" dirty="0">
              <a:solidFill>
                <a:srgbClr val="333333"/>
              </a:solidFill>
              <a:latin typeface="Aclonica"/>
            </a:endParaRPr>
          </a:p>
          <a:p>
            <a:endParaRPr lang="ru-RU" sz="2000" dirty="0">
              <a:latin typeface="Aclonica"/>
            </a:endParaRPr>
          </a:p>
          <a:p>
            <a:endParaRPr lang="ru-RU" sz="2000" dirty="0">
              <a:latin typeface="Aclonica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9156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AE6E403-C262-434A-B864-3B3E2C3682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5400" b="1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Переход от расширенной семьи к нуклеарной</a:t>
            </a:r>
          </a:p>
          <a:p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21D16D8-49BF-4BD5-9BCD-7BAB9B85D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1755" y="1090576"/>
            <a:ext cx="8992500" cy="1279399"/>
          </a:xfrm>
        </p:spPr>
        <p:txBody>
          <a:bodyPr>
            <a:noAutofit/>
          </a:bodyPr>
          <a:lstStyle/>
          <a:p>
            <a:r>
              <a:rPr lang="ru-RU" sz="4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сновные тенденции в развитии современной семьи: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639291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4B9327-341F-4062-BF21-58CCA4453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491" y="214605"/>
            <a:ext cx="11055613" cy="1054751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/>
              <a:t>Портрет семьи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97F598-C372-4F37-8118-128AD34DEA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3420" y="1269356"/>
            <a:ext cx="11507754" cy="5159828"/>
          </a:xfrm>
        </p:spPr>
        <p:txBody>
          <a:bodyPr>
            <a:normAutofit fontScale="85000" lnSpcReduction="10000"/>
          </a:bodyPr>
          <a:lstStyle/>
          <a:p>
            <a:pPr marL="101600" indent="0" algn="l">
              <a:buNone/>
            </a:pPr>
            <a:r>
              <a:rPr lang="ru-RU" sz="3200" dirty="0">
                <a:solidFill>
                  <a:schemeClr val="bg2"/>
                </a:solidFill>
                <a:effectLst/>
                <a:latin typeface="Aclonica"/>
                <a:ea typeface="Calibri" panose="020F0502020204030204" pitchFamily="34" charset="0"/>
              </a:rPr>
              <a:t>В психологии этот тест является одним из самых информативных. Как правило, родители не любят и не хотят раскрывать атмосферу семейных отношений, чаще всего от них можно услышать только положительные характеристики, но при этом, рисунок, который нарисовал их ребенок показывает иное.</a:t>
            </a:r>
          </a:p>
          <a:p>
            <a:pPr marL="101600" indent="0" algn="l">
              <a:buNone/>
            </a:pPr>
            <a:endParaRPr lang="ru-RU" sz="3200" dirty="0">
              <a:solidFill>
                <a:schemeClr val="bg2"/>
              </a:solidFill>
              <a:effectLst/>
              <a:latin typeface="Aclonica"/>
              <a:ea typeface="Calibri" panose="020F0502020204030204" pitchFamily="34" charset="0"/>
            </a:endParaRPr>
          </a:p>
          <a:p>
            <a:pPr marL="101600" indent="0" algn="l">
              <a:buNone/>
            </a:pPr>
            <a:r>
              <a:rPr lang="ru-RU" sz="3200" dirty="0">
                <a:solidFill>
                  <a:schemeClr val="bg2"/>
                </a:solidFill>
                <a:effectLst/>
                <a:latin typeface="Aclonica"/>
                <a:ea typeface="Calibri" panose="020F0502020204030204" pitchFamily="34" charset="0"/>
                <a:cs typeface="Times New Roman" panose="02020603050405020304" pitchFamily="18" charset="0"/>
              </a:rPr>
              <a:t>Цель применения теста: выявление особенностей внутрисемейных отношений.</a:t>
            </a:r>
          </a:p>
          <a:p>
            <a:pPr marL="101600" indent="0" algn="l">
              <a:buNone/>
            </a:pPr>
            <a:endParaRPr lang="ru-RU" sz="3200" dirty="0">
              <a:solidFill>
                <a:schemeClr val="bg2"/>
              </a:solidFill>
              <a:latin typeface="Aclonica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1600" indent="0" algn="l">
              <a:buNone/>
            </a:pPr>
            <a:r>
              <a:rPr lang="ru-RU" sz="3200" dirty="0">
                <a:solidFill>
                  <a:schemeClr val="bg2"/>
                </a:solidFill>
                <a:effectLst/>
                <a:latin typeface="Aclonica"/>
                <a:ea typeface="Calibri" panose="020F0502020204030204" pitchFamily="34" charset="0"/>
                <a:cs typeface="Times New Roman" panose="02020603050405020304" pitchFamily="18" charset="0"/>
              </a:rPr>
              <a:t>Задачи: на основе выполнения изображения, ответов на вопросы оценить особенности восприятия и переживаний ребенком отношений в семье.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8032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29995A-CBA2-496E-AB58-A0CC2A20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174953"/>
            <a:ext cx="5839164" cy="4201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BC17F1-3A91-44A8-96E8-08C6524E3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36" y="2591985"/>
            <a:ext cx="5839164" cy="4151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лако 3">
            <a:extLst>
              <a:ext uri="{FF2B5EF4-FFF2-40B4-BE49-F238E27FC236}">
                <a16:creationId xmlns:a16="http://schemas.microsoft.com/office/drawing/2014/main" id="{9165472A-937E-4E22-BCFA-B3DDABF205E3}"/>
              </a:ext>
            </a:extLst>
          </p:cNvPr>
          <p:cNvSpPr/>
          <p:nvPr/>
        </p:nvSpPr>
        <p:spPr>
          <a:xfrm>
            <a:off x="7305869" y="4493119"/>
            <a:ext cx="4124131" cy="2103623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Aclonica"/>
                <a:ea typeface="Calibri" panose="020F0502020204030204" pitchFamily="34" charset="0"/>
              </a:rPr>
              <a:t>Р</a:t>
            </a:r>
            <a:r>
              <a:rPr lang="ru-RU" sz="2400" b="1" dirty="0">
                <a:effectLst/>
                <a:latin typeface="Aclonica"/>
                <a:ea typeface="Calibri" panose="020F0502020204030204" pitchFamily="34" charset="0"/>
              </a:rPr>
              <a:t>ебенок нарисовал себя маленьким, невзрачным</a:t>
            </a:r>
            <a:endParaRPr lang="ru-RU" sz="2400" dirty="0"/>
          </a:p>
        </p:txBody>
      </p:sp>
      <p:sp>
        <p:nvSpPr>
          <p:cNvPr id="6" name="Облако 5">
            <a:extLst>
              <a:ext uri="{FF2B5EF4-FFF2-40B4-BE49-F238E27FC236}">
                <a16:creationId xmlns:a16="http://schemas.microsoft.com/office/drawing/2014/main" id="{E4C09966-D35B-4375-BA84-5BF0EE98D2D1}"/>
              </a:ext>
            </a:extLst>
          </p:cNvPr>
          <p:cNvSpPr/>
          <p:nvPr/>
        </p:nvSpPr>
        <p:spPr>
          <a:xfrm>
            <a:off x="2963125" y="1032256"/>
            <a:ext cx="3288385" cy="1443024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Р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асширенные глаза </a:t>
            </a:r>
            <a:endParaRPr lang="ru-RU" sz="2400" b="1" dirty="0"/>
          </a:p>
        </p:txBody>
      </p:sp>
      <p:sp>
        <p:nvSpPr>
          <p:cNvPr id="10" name="Облако 9">
            <a:extLst>
              <a:ext uri="{FF2B5EF4-FFF2-40B4-BE49-F238E27FC236}">
                <a16:creationId xmlns:a16="http://schemas.microsoft.com/office/drawing/2014/main" id="{A0EE55BC-E848-49CE-8410-3554C142982C}"/>
              </a:ext>
            </a:extLst>
          </p:cNvPr>
          <p:cNvSpPr/>
          <p:nvPr/>
        </p:nvSpPr>
        <p:spPr>
          <a:xfrm>
            <a:off x="256835" y="174953"/>
            <a:ext cx="2796972" cy="1552434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Толстые и тонкие линии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532758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F7CA5B-5649-4412-BF5B-94389A2FE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66" y="0"/>
            <a:ext cx="5991984" cy="4077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E72F88A-3BD5-4F56-B1B8-4BB3CB0A8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0194" y="2616799"/>
            <a:ext cx="5991983" cy="4241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Облако 10">
            <a:extLst>
              <a:ext uri="{FF2B5EF4-FFF2-40B4-BE49-F238E27FC236}">
                <a16:creationId xmlns:a16="http://schemas.microsoft.com/office/drawing/2014/main" id="{263021FC-C76A-431D-B319-892769151B65}"/>
              </a:ext>
            </a:extLst>
          </p:cNvPr>
          <p:cNvSpPr/>
          <p:nvPr/>
        </p:nvSpPr>
        <p:spPr>
          <a:xfrm>
            <a:off x="5973310" y="104533"/>
            <a:ext cx="3132875" cy="173359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Члены семьи не держаться за руки</a:t>
            </a:r>
            <a:endParaRPr lang="ru-RU" sz="2400" b="1" dirty="0"/>
          </a:p>
        </p:txBody>
      </p:sp>
      <p:sp>
        <p:nvSpPr>
          <p:cNvPr id="12" name="Облако 11">
            <a:extLst>
              <a:ext uri="{FF2B5EF4-FFF2-40B4-BE49-F238E27FC236}">
                <a16:creationId xmlns:a16="http://schemas.microsoft.com/office/drawing/2014/main" id="{9C817A0E-0EF7-44C0-A1CA-20E813529A7A}"/>
              </a:ext>
            </a:extLst>
          </p:cNvPr>
          <p:cNvSpPr/>
          <p:nvPr/>
        </p:nvSpPr>
        <p:spPr>
          <a:xfrm>
            <a:off x="218966" y="3914584"/>
            <a:ext cx="3132875" cy="1645630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Члены семьи нарисованы без ушей </a:t>
            </a:r>
            <a:endParaRPr lang="ru-RU" sz="2400" b="1" dirty="0"/>
          </a:p>
        </p:txBody>
      </p:sp>
      <p:sp>
        <p:nvSpPr>
          <p:cNvPr id="13" name="Облако 12">
            <a:extLst>
              <a:ext uri="{FF2B5EF4-FFF2-40B4-BE49-F238E27FC236}">
                <a16:creationId xmlns:a16="http://schemas.microsoft.com/office/drawing/2014/main" id="{7A6A27BB-4047-4ABE-B2BB-5FBAD3D24C7E}"/>
              </a:ext>
            </a:extLst>
          </p:cNvPr>
          <p:cNvSpPr/>
          <p:nvPr/>
        </p:nvSpPr>
        <p:spPr>
          <a:xfrm>
            <a:off x="2144391" y="5096411"/>
            <a:ext cx="4480344" cy="1761589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Чрезмерно большие размеры родителей 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4" name="Облако 13">
            <a:extLst>
              <a:ext uri="{FF2B5EF4-FFF2-40B4-BE49-F238E27FC236}">
                <a16:creationId xmlns:a16="http://schemas.microsoft.com/office/drawing/2014/main" id="{9F509536-59C2-410D-B1C6-4A8580C69D0B}"/>
              </a:ext>
            </a:extLst>
          </p:cNvPr>
          <p:cNvSpPr/>
          <p:nvPr/>
        </p:nvSpPr>
        <p:spPr>
          <a:xfrm>
            <a:off x="8698064" y="941246"/>
            <a:ext cx="3404113" cy="1826903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Папа намного меньше мамы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934311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2CBF74-834D-4D64-B1F6-7F766A4A5E6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16655" r="16655"/>
          <a:stretch>
            <a:fillRect/>
          </a:stretch>
        </p:blipFill>
        <p:spPr/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1696D06-CC8E-43BD-9BEB-7413AF78D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Внутрисемейные отношения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595B502-CD63-4F2F-BE64-58FEDD3082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628" y="5410925"/>
            <a:ext cx="11812555" cy="857100"/>
          </a:xfrm>
        </p:spPr>
        <p:txBody>
          <a:bodyPr>
            <a:noAutofit/>
          </a:bodyPr>
          <a:lstStyle/>
          <a:p>
            <a:r>
              <a:rPr lang="ru-RU" sz="2400" dirty="0">
                <a:effectLst/>
                <a:latin typeface="Aclonica"/>
                <a:ea typeface="Calibri" panose="020F0502020204030204" pitchFamily="34" charset="0"/>
              </a:rPr>
              <a:t>Если ребенок не нарисовал кого-то из членов семьи, это может означать негативное отношение к этому человеку и полное отсутствие эмоционального контакта с ним.</a:t>
            </a:r>
            <a:endParaRPr lang="ru-RU" sz="2400" dirty="0">
              <a:latin typeface="Aclonica"/>
            </a:endParaRPr>
          </a:p>
        </p:txBody>
      </p:sp>
    </p:spTree>
    <p:extLst>
      <p:ext uri="{BB962C8B-B14F-4D97-AF65-F5344CB8AC3E}">
        <p14:creationId xmlns:p14="http://schemas.microsoft.com/office/powerpoint/2010/main" val="240336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BB53E-3780-4F74-A1CD-140AD1868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6" y="0"/>
            <a:ext cx="11887200" cy="1374917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accent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sz="36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екомендации учителю для улучшения </a:t>
            </a:r>
            <a:br>
              <a:rPr lang="ru-RU" sz="36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детско-родительских отношений:</a:t>
            </a:r>
            <a:br>
              <a:rPr lang="ru-RU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C78409-D0C3-442F-A76E-39E5DF0F4E84}"/>
              </a:ext>
            </a:extLst>
          </p:cNvPr>
          <p:cNvSpPr txBox="1"/>
          <p:nvPr/>
        </p:nvSpPr>
        <p:spPr>
          <a:xfrm>
            <a:off x="653143" y="1647245"/>
            <a:ext cx="10748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800" dirty="0"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C605B6-F173-4641-B33D-370BC71B3620}"/>
              </a:ext>
            </a:extLst>
          </p:cNvPr>
          <p:cNvSpPr txBox="1"/>
          <p:nvPr/>
        </p:nvSpPr>
        <p:spPr>
          <a:xfrm>
            <a:off x="789991" y="1329623"/>
            <a:ext cx="1083284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2"/>
                </a:solidFill>
                <a:latin typeface="Aclonica"/>
                <a:ea typeface="Calibri" panose="020F0502020204030204" pitchFamily="34" charset="0"/>
              </a:rPr>
              <a:t>У</a:t>
            </a:r>
            <a:r>
              <a:rPr lang="ru-RU" sz="2800" b="1" dirty="0">
                <a:solidFill>
                  <a:schemeClr val="bg2"/>
                </a:solidFill>
                <a:effectLst/>
                <a:latin typeface="Aclonica"/>
                <a:ea typeface="Calibri" panose="020F0502020204030204" pitchFamily="34" charset="0"/>
              </a:rPr>
              <a:t>становить доверительные отношения с родителями. </a:t>
            </a:r>
            <a:r>
              <a:rPr lang="ru-RU" sz="2800" dirty="0">
                <a:solidFill>
                  <a:schemeClr val="bg2"/>
                </a:solidFill>
                <a:effectLst/>
                <a:latin typeface="Aclonica"/>
                <a:ea typeface="Calibri" panose="020F0502020204030204" pitchFamily="34" charset="0"/>
              </a:rPr>
              <a:t>Педагог может помочь родителям разобраться в их воспитательских методах, поделиться своим опытом и предложить советы и рекомендации по улучшению взаимоотношений в семье. (Семинары, тренинги и консультации)</a:t>
            </a:r>
          </a:p>
          <a:p>
            <a:endParaRPr lang="ru-RU" sz="2800" dirty="0">
              <a:solidFill>
                <a:schemeClr val="bg2"/>
              </a:solidFill>
              <a:effectLst/>
              <a:latin typeface="Aclonica"/>
              <a:ea typeface="Calibri" panose="020F0502020204030204" pitchFamily="34" charset="0"/>
            </a:endParaRPr>
          </a:p>
          <a:p>
            <a:r>
              <a:rPr lang="ru-RU" sz="2800" b="1" dirty="0">
                <a:solidFill>
                  <a:schemeClr val="bg2"/>
                </a:solidFill>
                <a:latin typeface="Aclonica"/>
              </a:rPr>
              <a:t>Организация совместных мероприятий. </a:t>
            </a:r>
            <a:r>
              <a:rPr lang="ru-RU" sz="2800" dirty="0">
                <a:solidFill>
                  <a:schemeClr val="bg2"/>
                </a:solidFill>
                <a:effectLst/>
                <a:latin typeface="Aclonica"/>
                <a:ea typeface="Calibri" panose="020F0502020204030204" pitchFamily="34" charset="0"/>
              </a:rPr>
              <a:t>Семейные мероприятия создают возможность для родителей и детей проводить больше времени взаимодействовать. Во время взаимодействия родителя </a:t>
            </a:r>
            <a:r>
              <a:rPr lang="ru-RU" sz="2800" dirty="0">
                <a:solidFill>
                  <a:schemeClr val="bg2"/>
                </a:solidFill>
                <a:effectLst/>
                <a:latin typeface="Aclonica"/>
              </a:rPr>
              <a:t>и ребенка закрепляется эмоциональный контакт. </a:t>
            </a:r>
            <a:endParaRPr lang="ru-RU" sz="2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217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BB53E-3780-4F74-A1CD-140AD1868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6" y="0"/>
            <a:ext cx="11887200" cy="1374917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accent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sz="36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екомендации учителю для улучшения </a:t>
            </a:r>
            <a:br>
              <a:rPr lang="ru-RU" sz="36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детско-родительских отношений:</a:t>
            </a:r>
            <a:br>
              <a:rPr lang="ru-RU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C78409-D0C3-442F-A76E-39E5DF0F4E84}"/>
              </a:ext>
            </a:extLst>
          </p:cNvPr>
          <p:cNvSpPr txBox="1"/>
          <p:nvPr/>
        </p:nvSpPr>
        <p:spPr>
          <a:xfrm>
            <a:off x="858415" y="1647245"/>
            <a:ext cx="10543593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solidFill>
                  <a:schemeClr val="bg2"/>
                </a:solidFill>
                <a:effectLst/>
                <a:latin typeface="Aclonica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позитивного отношения к семье. </a:t>
            </a:r>
            <a:r>
              <a:rPr lang="ru-RU" sz="2600" dirty="0">
                <a:solidFill>
                  <a:schemeClr val="bg2"/>
                </a:solidFill>
                <a:effectLst/>
                <a:latin typeface="Aclonica"/>
                <a:ea typeface="Calibri" panose="020F0502020204030204" pitchFamily="34" charset="0"/>
                <a:cs typeface="Times New Roman" panose="02020603050405020304" pitchFamily="18" charset="0"/>
              </a:rPr>
              <a:t>Позитивное отношение к семье способствует гармоничному развитию ребенка, его психологическому благополучию и успешной адаптации в обществе.</a:t>
            </a:r>
          </a:p>
          <a:p>
            <a:r>
              <a:rPr lang="ru-RU" sz="2600" dirty="0">
                <a:solidFill>
                  <a:schemeClr val="bg2"/>
                </a:solidFill>
                <a:effectLst/>
                <a:latin typeface="Aclonica"/>
                <a:ea typeface="Calibri" panose="020F0502020204030204" pitchFamily="34" charset="0"/>
                <a:cs typeface="Times New Roman" panose="02020603050405020304" pitchFamily="18" charset="0"/>
              </a:rPr>
              <a:t>Учитель может активно пропагандировать равноправие и уважение к обоим родителям, подчеркивая важность участия и поддержки отца и матери в жизни ребенка.</a:t>
            </a:r>
          </a:p>
          <a:p>
            <a:endParaRPr lang="ru-RU" sz="2600" dirty="0">
              <a:solidFill>
                <a:schemeClr val="bg2"/>
              </a:solidFill>
              <a:effectLst/>
              <a:latin typeface="Aclonica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600" b="1" dirty="0">
                <a:solidFill>
                  <a:schemeClr val="bg2"/>
                </a:solidFill>
                <a:effectLst/>
                <a:latin typeface="Aclonica"/>
                <a:ea typeface="Calibri" panose="020F0502020204030204" pitchFamily="34" charset="0"/>
              </a:rPr>
              <a:t>Анализ произведений. </a:t>
            </a:r>
            <a:r>
              <a:rPr lang="ru-RU" sz="2600" dirty="0">
                <a:solidFill>
                  <a:schemeClr val="bg2"/>
                </a:solidFill>
                <a:effectLst/>
                <a:latin typeface="Aclonica"/>
                <a:ea typeface="Calibri" panose="020F0502020204030204" pitchFamily="34" charset="0"/>
              </a:rPr>
              <a:t>Анализ произведений о семье помогает учителю понять психологию и внутренний мир учеников, а также помогает строить взаимоотношения с ними на основе понимания и эмпатии.</a:t>
            </a:r>
            <a:endParaRPr lang="ru-RU" sz="2600" b="1" dirty="0">
              <a:solidFill>
                <a:schemeClr val="bg2"/>
              </a:solidFill>
              <a:effectLst/>
              <a:latin typeface="Aclonica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27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B38122-5FC4-46E3-AC33-7A00BEF2B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105" y="201956"/>
            <a:ext cx="9676500" cy="74100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chemeClr val="accent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sz="40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екомендации учителю для улучшения </a:t>
            </a:r>
            <a:br>
              <a:rPr lang="ru-RU" sz="40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детско-родительских отношений: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5AAD5F-08D9-4C67-90CC-7F5C9A0F2358}"/>
              </a:ext>
            </a:extLst>
          </p:cNvPr>
          <p:cNvSpPr txBox="1"/>
          <p:nvPr/>
        </p:nvSpPr>
        <p:spPr>
          <a:xfrm>
            <a:off x="419878" y="1642188"/>
            <a:ext cx="11430000" cy="1668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dirty="0">
                <a:solidFill>
                  <a:schemeClr val="bg2"/>
                </a:solidFill>
                <a:effectLst/>
                <a:latin typeface="Aclonica"/>
                <a:ea typeface="Calibri" panose="020F0502020204030204" pitchFamily="34" charset="0"/>
                <a:cs typeface="Times New Roman" panose="02020603050405020304" pitchFamily="18" charset="0"/>
              </a:rPr>
              <a:t>Первым шагом в работе с такими детьми является установление эмоциональной поддержки и понимания.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9527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B38122-5FC4-46E3-AC33-7A00BEF2B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105" y="201956"/>
            <a:ext cx="9676500" cy="74100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chemeClr val="accent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sz="40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екомендации учителю для улучшения </a:t>
            </a:r>
            <a:br>
              <a:rPr lang="ru-RU" sz="40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детско-родительских отношений: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5AAD5F-08D9-4C67-90CC-7F5C9A0F2358}"/>
              </a:ext>
            </a:extLst>
          </p:cNvPr>
          <p:cNvSpPr txBox="1"/>
          <p:nvPr/>
        </p:nvSpPr>
        <p:spPr>
          <a:xfrm>
            <a:off x="419878" y="1642188"/>
            <a:ext cx="11430000" cy="2960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dirty="0">
                <a:solidFill>
                  <a:schemeClr val="bg2"/>
                </a:solidFill>
                <a:effectLst/>
                <a:latin typeface="Aclonica"/>
                <a:ea typeface="Calibri" panose="020F0502020204030204" pitchFamily="34" charset="0"/>
                <a:cs typeface="Times New Roman" panose="02020603050405020304" pitchFamily="18" charset="0"/>
              </a:rPr>
              <a:t>Первым шагом в работе с такими детьми является установление эмоциональной поддержки и понимания.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800" dirty="0">
                <a:solidFill>
                  <a:schemeClr val="bg2"/>
                </a:solidFill>
                <a:effectLst/>
                <a:latin typeface="Aclonica"/>
                <a:ea typeface="Calibri" panose="020F0502020204030204" pitchFamily="34" charset="0"/>
                <a:cs typeface="Times New Roman" panose="02020603050405020304" pitchFamily="18" charset="0"/>
              </a:rPr>
              <a:t>Педагог также может помочь ребенку осознать и понять ситуацию в семье.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7015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B38122-5FC4-46E3-AC33-7A00BEF2B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105" y="201956"/>
            <a:ext cx="9676500" cy="74100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chemeClr val="accent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sz="40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екомендации учителю для улучшения </a:t>
            </a:r>
            <a:br>
              <a:rPr lang="ru-RU" sz="40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детско-родительских отношений: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5AAD5F-08D9-4C67-90CC-7F5C9A0F2358}"/>
              </a:ext>
            </a:extLst>
          </p:cNvPr>
          <p:cNvSpPr txBox="1"/>
          <p:nvPr/>
        </p:nvSpPr>
        <p:spPr>
          <a:xfrm>
            <a:off x="419878" y="1642188"/>
            <a:ext cx="11430000" cy="4253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dirty="0">
                <a:solidFill>
                  <a:schemeClr val="bg2"/>
                </a:solidFill>
                <a:effectLst/>
                <a:latin typeface="Aclonica"/>
                <a:ea typeface="Calibri" panose="020F0502020204030204" pitchFamily="34" charset="0"/>
                <a:cs typeface="Times New Roman" panose="02020603050405020304" pitchFamily="18" charset="0"/>
              </a:rPr>
              <a:t>Первым шагом в работе с такими детьми является установление эмоциональной поддержки и понимания.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800" dirty="0">
                <a:solidFill>
                  <a:schemeClr val="bg2"/>
                </a:solidFill>
                <a:effectLst/>
                <a:latin typeface="Aclonica"/>
                <a:ea typeface="Calibri" panose="020F0502020204030204" pitchFamily="34" charset="0"/>
                <a:cs typeface="Times New Roman" panose="02020603050405020304" pitchFamily="18" charset="0"/>
              </a:rPr>
              <a:t>Педагог также может помочь ребенку осознать и понять ситуацию в семье.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800" dirty="0">
                <a:solidFill>
                  <a:schemeClr val="bg2"/>
                </a:solidFill>
                <a:effectLst/>
                <a:latin typeface="Aclonica"/>
                <a:ea typeface="Calibri" panose="020F0502020204030204" pitchFamily="34" charset="0"/>
                <a:cs typeface="Times New Roman" panose="02020603050405020304" pitchFamily="18" charset="0"/>
              </a:rPr>
              <a:t>Важно помнить, что каждый случай уникален и требует индивидуального подхода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9892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6439881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Mania Template">
  <a:themeElements>
    <a:clrScheme name="Simple Light">
      <a:dk1>
        <a:srgbClr val="B47E53"/>
      </a:dk1>
      <a:lt1>
        <a:srgbClr val="ECEBE6"/>
      </a:lt1>
      <a:dk2>
        <a:srgbClr val="000000"/>
      </a:dk2>
      <a:lt2>
        <a:srgbClr val="F9F9F8"/>
      </a:lt2>
      <a:accent1>
        <a:srgbClr val="EBD1BB"/>
      </a:accent1>
      <a:accent2>
        <a:srgbClr val="EADFD1"/>
      </a:accent2>
      <a:accent3>
        <a:srgbClr val="E0D2D2"/>
      </a:accent3>
      <a:accent4>
        <a:srgbClr val="D7AB89"/>
      </a:accent4>
      <a:accent5>
        <a:srgbClr val="C7B7B8"/>
      </a:accent5>
      <a:accent6>
        <a:srgbClr val="7C6869"/>
      </a:accent6>
      <a:hlink>
        <a:srgbClr val="74646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679</Words>
  <Application>Microsoft Office PowerPoint</Application>
  <PresentationFormat>Широкоэкранный</PresentationFormat>
  <Paragraphs>76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Aclonica</vt:lpstr>
      <vt:lpstr>Arial</vt:lpstr>
      <vt:lpstr>Calibri</vt:lpstr>
      <vt:lpstr>Didact Gothic</vt:lpstr>
      <vt:lpstr>Times New Roman</vt:lpstr>
      <vt:lpstr>Wingdings</vt:lpstr>
      <vt:lpstr>SlidesMania Template</vt:lpstr>
      <vt:lpstr>Портрет семьи </vt:lpstr>
      <vt:lpstr>Семья</vt:lpstr>
      <vt:lpstr>Традиции в семье</vt:lpstr>
      <vt:lpstr>Основные тенденции в развитии современной семьи:</vt:lpstr>
      <vt:lpstr>Презентация PowerPoint</vt:lpstr>
      <vt:lpstr>Основные тенденции в развитии современной семьи:</vt:lpstr>
      <vt:lpstr>Основные тенденции в развитии современной семьи:</vt:lpstr>
      <vt:lpstr>Основные тенденции в развитии современной семьи:</vt:lpstr>
      <vt:lpstr>Основные тенденции в развитии современной семьи:</vt:lpstr>
      <vt:lpstr>Основные тенденции в развитии современной семьи:</vt:lpstr>
      <vt:lpstr>Портрет семьи </vt:lpstr>
      <vt:lpstr>Презентация PowerPoint</vt:lpstr>
      <vt:lpstr>Презентация PowerPoint</vt:lpstr>
      <vt:lpstr>Внутрисемейные отношения</vt:lpstr>
      <vt:lpstr>Рекомендации учителю для улучшения  детско-родительских отношений: </vt:lpstr>
      <vt:lpstr>Рекомендации учителю для улучшения  детско-родительских отношений: </vt:lpstr>
      <vt:lpstr>Рекомендации учителю для улучшения  детско-родительских отношений:</vt:lpstr>
      <vt:lpstr>Рекомендации учителю для улучшения  детско-родительских отношений:</vt:lpstr>
      <vt:lpstr>Рекомендации учителю для улучшения  детско-родительских отношений: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Портрет современной семьи </dc:title>
  <cp:lastModifiedBy>Надежда</cp:lastModifiedBy>
  <cp:revision>5</cp:revision>
  <dcterms:modified xsi:type="dcterms:W3CDTF">2024-05-13T15:25:33Z</dcterms:modified>
</cp:coreProperties>
</file>